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334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34"/>
            </a:lvl1pPr>
            <a:lvl2pPr marL="406460" indent="0" algn="ctr">
              <a:buNone/>
              <a:defRPr sz="1778"/>
            </a:lvl2pPr>
            <a:lvl3pPr marL="812920" indent="0" algn="ctr">
              <a:buNone/>
              <a:defRPr sz="1600"/>
            </a:lvl3pPr>
            <a:lvl4pPr marL="1219380" indent="0" algn="ctr">
              <a:buNone/>
              <a:defRPr sz="1423"/>
            </a:lvl4pPr>
            <a:lvl5pPr marL="1625839" indent="0" algn="ctr">
              <a:buNone/>
              <a:defRPr sz="1423"/>
            </a:lvl5pPr>
            <a:lvl6pPr marL="2032299" indent="0" algn="ctr">
              <a:buNone/>
              <a:defRPr sz="1423"/>
            </a:lvl6pPr>
            <a:lvl7pPr marL="2438759" indent="0" algn="ctr">
              <a:buNone/>
              <a:defRPr sz="1423"/>
            </a:lvl7pPr>
            <a:lvl8pPr marL="2845219" indent="0" algn="ctr">
              <a:buNone/>
              <a:defRPr sz="1423"/>
            </a:lvl8pPr>
            <a:lvl9pPr marL="3251679" indent="0" algn="ctr">
              <a:buNone/>
              <a:defRPr sz="14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4720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1447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0895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977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1pPr>
            <a:lvl2pPr marL="40646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812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9380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4pPr>
            <a:lvl5pPr marL="1625839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5pPr>
            <a:lvl6pPr marL="2032299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6pPr>
            <a:lvl7pPr marL="2438759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7pPr>
            <a:lvl8pPr marL="2845219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8pPr>
            <a:lvl9pPr marL="3251679" indent="0">
              <a:buNone/>
              <a:defRPr sz="14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071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514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34" b="1"/>
            </a:lvl1pPr>
            <a:lvl2pPr marL="406460" indent="0">
              <a:buNone/>
              <a:defRPr sz="1778" b="1"/>
            </a:lvl2pPr>
            <a:lvl3pPr marL="812920" indent="0">
              <a:buNone/>
              <a:defRPr sz="1600" b="1"/>
            </a:lvl3pPr>
            <a:lvl4pPr marL="1219380" indent="0">
              <a:buNone/>
              <a:defRPr sz="1423" b="1"/>
            </a:lvl4pPr>
            <a:lvl5pPr marL="1625839" indent="0">
              <a:buNone/>
              <a:defRPr sz="1423" b="1"/>
            </a:lvl5pPr>
            <a:lvl6pPr marL="2032299" indent="0">
              <a:buNone/>
              <a:defRPr sz="1423" b="1"/>
            </a:lvl6pPr>
            <a:lvl7pPr marL="2438759" indent="0">
              <a:buNone/>
              <a:defRPr sz="1423" b="1"/>
            </a:lvl7pPr>
            <a:lvl8pPr marL="2845219" indent="0">
              <a:buNone/>
              <a:defRPr sz="1423" b="1"/>
            </a:lvl8pPr>
            <a:lvl9pPr marL="3251679" indent="0">
              <a:buNone/>
              <a:defRPr sz="14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34" b="1"/>
            </a:lvl1pPr>
            <a:lvl2pPr marL="406460" indent="0">
              <a:buNone/>
              <a:defRPr sz="1778" b="1"/>
            </a:lvl2pPr>
            <a:lvl3pPr marL="812920" indent="0">
              <a:buNone/>
              <a:defRPr sz="1600" b="1"/>
            </a:lvl3pPr>
            <a:lvl4pPr marL="1219380" indent="0">
              <a:buNone/>
              <a:defRPr sz="1423" b="1"/>
            </a:lvl4pPr>
            <a:lvl5pPr marL="1625839" indent="0">
              <a:buNone/>
              <a:defRPr sz="1423" b="1"/>
            </a:lvl5pPr>
            <a:lvl6pPr marL="2032299" indent="0">
              <a:buNone/>
              <a:defRPr sz="1423" b="1"/>
            </a:lvl6pPr>
            <a:lvl7pPr marL="2438759" indent="0">
              <a:buNone/>
              <a:defRPr sz="1423" b="1"/>
            </a:lvl7pPr>
            <a:lvl8pPr marL="2845219" indent="0">
              <a:buNone/>
              <a:defRPr sz="1423" b="1"/>
            </a:lvl8pPr>
            <a:lvl9pPr marL="3251679" indent="0">
              <a:buNone/>
              <a:defRPr sz="14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5975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1353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6887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4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23"/>
            </a:lvl1pPr>
            <a:lvl2pPr marL="406460" indent="0">
              <a:buNone/>
              <a:defRPr sz="1245"/>
            </a:lvl2pPr>
            <a:lvl3pPr marL="812920" indent="0">
              <a:buNone/>
              <a:defRPr sz="1067"/>
            </a:lvl3pPr>
            <a:lvl4pPr marL="1219380" indent="0">
              <a:buNone/>
              <a:defRPr sz="889"/>
            </a:lvl4pPr>
            <a:lvl5pPr marL="1625839" indent="0">
              <a:buNone/>
              <a:defRPr sz="889"/>
            </a:lvl5pPr>
            <a:lvl6pPr marL="2032299" indent="0">
              <a:buNone/>
              <a:defRPr sz="889"/>
            </a:lvl6pPr>
            <a:lvl7pPr marL="2438759" indent="0">
              <a:buNone/>
              <a:defRPr sz="889"/>
            </a:lvl7pPr>
            <a:lvl8pPr marL="2845219" indent="0">
              <a:buNone/>
              <a:defRPr sz="889"/>
            </a:lvl8pPr>
            <a:lvl9pPr marL="3251679" indent="0">
              <a:buNone/>
              <a:defRPr sz="88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9909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60" indent="0">
              <a:buNone/>
              <a:defRPr sz="2489"/>
            </a:lvl2pPr>
            <a:lvl3pPr marL="812920" indent="0">
              <a:buNone/>
              <a:defRPr sz="2134"/>
            </a:lvl3pPr>
            <a:lvl4pPr marL="1219380" indent="0">
              <a:buNone/>
              <a:defRPr sz="1778"/>
            </a:lvl4pPr>
            <a:lvl5pPr marL="1625839" indent="0">
              <a:buNone/>
              <a:defRPr sz="1778"/>
            </a:lvl5pPr>
            <a:lvl6pPr marL="2032299" indent="0">
              <a:buNone/>
              <a:defRPr sz="1778"/>
            </a:lvl6pPr>
            <a:lvl7pPr marL="2438759" indent="0">
              <a:buNone/>
              <a:defRPr sz="1778"/>
            </a:lvl7pPr>
            <a:lvl8pPr marL="2845219" indent="0">
              <a:buNone/>
              <a:defRPr sz="1778"/>
            </a:lvl8pPr>
            <a:lvl9pPr marL="3251679" indent="0">
              <a:buNone/>
              <a:defRPr sz="1778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23"/>
            </a:lvl1pPr>
            <a:lvl2pPr marL="406460" indent="0">
              <a:buNone/>
              <a:defRPr sz="1245"/>
            </a:lvl2pPr>
            <a:lvl3pPr marL="812920" indent="0">
              <a:buNone/>
              <a:defRPr sz="1067"/>
            </a:lvl3pPr>
            <a:lvl4pPr marL="1219380" indent="0">
              <a:buNone/>
              <a:defRPr sz="889"/>
            </a:lvl4pPr>
            <a:lvl5pPr marL="1625839" indent="0">
              <a:buNone/>
              <a:defRPr sz="889"/>
            </a:lvl5pPr>
            <a:lvl6pPr marL="2032299" indent="0">
              <a:buNone/>
              <a:defRPr sz="889"/>
            </a:lvl6pPr>
            <a:lvl7pPr marL="2438759" indent="0">
              <a:buNone/>
              <a:defRPr sz="889"/>
            </a:lvl7pPr>
            <a:lvl8pPr marL="2845219" indent="0">
              <a:buNone/>
              <a:defRPr sz="889"/>
            </a:lvl8pPr>
            <a:lvl9pPr marL="3251679" indent="0">
              <a:buNone/>
              <a:defRPr sz="88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5985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56FF-1331-1A41-8302-E0B9E899F51B}" type="datetimeFigureOut">
              <a:rPr lang="en-TH" smtClean="0"/>
              <a:t>04/11/2024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9223-E1D4-2740-9660-5C91DE0A1270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393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2920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30" indent="-203230" algn="l" defTabSz="8129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690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1614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909" indent="-203230" algn="l" defTabSz="81292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0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0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80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9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9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9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9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9" algn="l" defTabSz="8129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3278F1EE-61AE-98FD-B2DC-39DC7A2E3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4" t="-974" r="1" b="974"/>
          <a:stretch/>
        </p:blipFill>
        <p:spPr>
          <a:xfrm>
            <a:off x="1994001" y="269998"/>
            <a:ext cx="9754116" cy="6199667"/>
          </a:xfrm>
          <a:prstGeom prst="rect">
            <a:avLst/>
          </a:prstGeom>
        </p:spPr>
      </p:pic>
      <p:grpSp>
        <p:nvGrpSpPr>
          <p:cNvPr id="107" name="กลุ่ม 11">
            <a:extLst>
              <a:ext uri="{FF2B5EF4-FFF2-40B4-BE49-F238E27FC236}">
                <a16:creationId xmlns:a16="http://schemas.microsoft.com/office/drawing/2014/main" id="{314255F7-FF87-53B3-2370-D41CAE96645D}"/>
              </a:ext>
            </a:extLst>
          </p:cNvPr>
          <p:cNvGrpSpPr/>
          <p:nvPr/>
        </p:nvGrpSpPr>
        <p:grpSpPr>
          <a:xfrm>
            <a:off x="1994001" y="772955"/>
            <a:ext cx="1730486" cy="994527"/>
            <a:chOff x="5234941" y="337390"/>
            <a:chExt cx="740638" cy="425652"/>
          </a:xfrm>
        </p:grpSpPr>
        <p:pic>
          <p:nvPicPr>
            <p:cNvPr id="108" name="รูปภาพ 9">
              <a:extLst>
                <a:ext uri="{FF2B5EF4-FFF2-40B4-BE49-F238E27FC236}">
                  <a16:creationId xmlns:a16="http://schemas.microsoft.com/office/drawing/2014/main" id="{F6FB33C9-1D1E-EF74-DEA7-0BF5F7AF5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941" y="346270"/>
              <a:ext cx="207741" cy="394757"/>
            </a:xfrm>
            <a:prstGeom prst="rect">
              <a:avLst/>
            </a:prstGeom>
            <a:effectLst>
              <a:glow rad="523254">
                <a:schemeClr val="bg1"/>
              </a:glow>
            </a:effectLst>
          </p:spPr>
        </p:pic>
        <p:pic>
          <p:nvPicPr>
            <p:cNvPr id="109" name="รูปภาพ 10">
              <a:extLst>
                <a:ext uri="{FF2B5EF4-FFF2-40B4-BE49-F238E27FC236}">
                  <a16:creationId xmlns:a16="http://schemas.microsoft.com/office/drawing/2014/main" id="{9B369262-E4CB-697A-368D-4A390AB75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8" t="8492" r="25541" b="12839"/>
            <a:stretch/>
          </p:blipFill>
          <p:spPr>
            <a:xfrm>
              <a:off x="5491257" y="337390"/>
              <a:ext cx="484322" cy="425652"/>
            </a:xfrm>
            <a:prstGeom prst="rect">
              <a:avLst/>
            </a:prstGeom>
            <a:effectLst>
              <a:glow rad="317500">
                <a:schemeClr val="bg1"/>
              </a:glow>
            </a:effectLst>
          </p:spPr>
        </p:pic>
      </p:grpSp>
      <p:sp>
        <p:nvSpPr>
          <p:cNvPr id="112" name="กล่องข้อความ 12">
            <a:extLst>
              <a:ext uri="{FF2B5EF4-FFF2-40B4-BE49-F238E27FC236}">
                <a16:creationId xmlns:a16="http://schemas.microsoft.com/office/drawing/2014/main" id="{8A3F4E2F-8A66-DF6A-EFBF-0491B2CFFE9E}"/>
              </a:ext>
            </a:extLst>
          </p:cNvPr>
          <p:cNvSpPr txBox="1"/>
          <p:nvPr/>
        </p:nvSpPr>
        <p:spPr>
          <a:xfrm>
            <a:off x="3953677" y="852767"/>
            <a:ext cx="7865375" cy="78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4854"/>
            <a:r>
              <a:rPr lang="th-TH" sz="4498" b="1">
                <a:ln w="22225">
                  <a:noFill/>
                  <a:prstDash val="solid"/>
                </a:ln>
                <a:solidFill>
                  <a:srgbClr val="005EA4"/>
                </a:solidFill>
                <a:latin typeface="Kittithada Bold 75 F" panose="02020603050405020304" pitchFamily="18" charset="-34"/>
                <a:cs typeface="Kittithada Bold 75 F" panose="02020603050405020304" pitchFamily="18" charset="-34"/>
              </a:rPr>
              <a:t>วิทยาลัยพยาบาลบรมราชชนนี อุดรธานี</a:t>
            </a:r>
          </a:p>
        </p:txBody>
      </p:sp>
      <p:sp>
        <p:nvSpPr>
          <p:cNvPr id="113" name="กล่องข้อความ 13">
            <a:extLst>
              <a:ext uri="{FF2B5EF4-FFF2-40B4-BE49-F238E27FC236}">
                <a16:creationId xmlns:a16="http://schemas.microsoft.com/office/drawing/2014/main" id="{1E05CE22-1459-076D-425E-F4E436CBFA39}"/>
              </a:ext>
            </a:extLst>
          </p:cNvPr>
          <p:cNvSpPr txBox="1"/>
          <p:nvPr/>
        </p:nvSpPr>
        <p:spPr>
          <a:xfrm>
            <a:off x="5364388" y="768513"/>
            <a:ext cx="535518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4854"/>
            <a:r>
              <a:rPr lang="en-US" sz="1463" dirty="0">
                <a:solidFill>
                  <a:srgbClr val="005EA4"/>
                </a:solidFill>
                <a:latin typeface="Arial Black" panose="020B0A04020102020204" pitchFamily="34" charset="0"/>
              </a:rPr>
              <a:t>B</a:t>
            </a:r>
            <a:r>
              <a:rPr lang="en-US" sz="1463" dirty="0">
                <a:solidFill>
                  <a:srgbClr val="002060"/>
                </a:solidFill>
                <a:latin typeface="Arial Black" panose="020B0A04020102020204" pitchFamily="34" charset="0"/>
              </a:rPr>
              <a:t>oromarajonani </a:t>
            </a:r>
            <a:r>
              <a:rPr lang="en-US" sz="1463" dirty="0">
                <a:solidFill>
                  <a:srgbClr val="005EA4"/>
                </a:solidFill>
                <a:latin typeface="Arial Black" panose="020B0A04020102020204" pitchFamily="34" charset="0"/>
              </a:rPr>
              <a:t>C</a:t>
            </a:r>
            <a:r>
              <a:rPr lang="en-US" sz="1463" dirty="0">
                <a:solidFill>
                  <a:srgbClr val="002060"/>
                </a:solidFill>
                <a:latin typeface="Arial Black" panose="020B0A04020102020204" pitchFamily="34" charset="0"/>
              </a:rPr>
              <a:t>ollege of </a:t>
            </a:r>
            <a:r>
              <a:rPr lang="en-US" sz="1463" dirty="0">
                <a:solidFill>
                  <a:srgbClr val="005EA4"/>
                </a:solidFill>
                <a:latin typeface="Arial Black" panose="020B0A04020102020204" pitchFamily="34" charset="0"/>
              </a:rPr>
              <a:t>N</a:t>
            </a:r>
            <a:r>
              <a:rPr lang="en-US" sz="1463" dirty="0">
                <a:solidFill>
                  <a:srgbClr val="002060"/>
                </a:solidFill>
                <a:latin typeface="Arial Black" panose="020B0A04020102020204" pitchFamily="34" charset="0"/>
              </a:rPr>
              <a:t>ursing, </a:t>
            </a:r>
            <a:r>
              <a:rPr lang="en-US" sz="1463" dirty="0">
                <a:solidFill>
                  <a:srgbClr val="005EA4"/>
                </a:solidFill>
                <a:latin typeface="Arial Black" panose="020B0A04020102020204" pitchFamily="34" charset="0"/>
              </a:rPr>
              <a:t>U</a:t>
            </a:r>
            <a:r>
              <a:rPr lang="en-US" sz="1463" dirty="0">
                <a:solidFill>
                  <a:srgbClr val="002060"/>
                </a:solidFill>
                <a:latin typeface="Arial Black" panose="020B0A04020102020204" pitchFamily="34" charset="0"/>
              </a:rPr>
              <a:t>don Thani</a:t>
            </a:r>
            <a:endParaRPr lang="th-TH" sz="2168" b="1" dirty="0">
              <a:ln w="222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  <a:cs typeface="Kittithada Bold 75 F" panose="02020603050405020304" pitchFamily="18" charset="-34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B6B008F-3BFE-F2A9-4EA3-FE9058BAF666}"/>
              </a:ext>
            </a:extLst>
          </p:cNvPr>
          <p:cNvGrpSpPr/>
          <p:nvPr/>
        </p:nvGrpSpPr>
        <p:grpSpPr>
          <a:xfrm>
            <a:off x="7217635" y="2088227"/>
            <a:ext cx="3822289" cy="3693280"/>
            <a:chOff x="20116800" y="4043377"/>
            <a:chExt cx="14597099" cy="14104422"/>
          </a:xfrm>
          <a:effectLst>
            <a:glow>
              <a:schemeClr val="accent1"/>
            </a:glow>
          </a:effectLst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69239CFF-D097-F895-8D5A-C85B9F1B0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42146" y1="35523" x2="42146" y2="35523"/>
                          <a14:backgroundMark x1="42529" y1="36033" x2="42529" y2="36033"/>
                          <a14:backgroundMark x1="43103" y1="33610" x2="43103" y2="33610"/>
                          <a14:backgroundMark x1="42912" y1="32653" x2="42912" y2="32653"/>
                        </a14:backgroundRemoval>
                      </a14:imgEffect>
                    </a14:imgLayer>
                  </a14:imgProps>
                </a:ext>
              </a:extLst>
            </a:blip>
            <a:srcRect l="27756" t="21872" r="14079" b="10860"/>
            <a:stretch/>
          </p:blipFill>
          <p:spPr>
            <a:xfrm>
              <a:off x="27175337" y="5016071"/>
              <a:ext cx="7538562" cy="13094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67B5A84-C92E-D8FA-CE5A-383BE4AC3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49" b="99936" l="9962" r="89943">
                          <a14:foregroundMark x1="45977" y1="93304" x2="45977" y2="93304"/>
                          <a14:foregroundMark x1="36590" y1="92602" x2="55364" y2="94388"/>
                          <a14:foregroundMark x1="61973" y1="99171" x2="40996" y2="99936"/>
                        </a14:backgroundRemoval>
                      </a14:imgEffect>
                    </a14:imgLayer>
                  </a14:imgProps>
                </a:ext>
              </a:extLst>
            </a:blip>
            <a:srcRect l="13582" t="23414" r="14002"/>
            <a:stretch/>
          </p:blipFill>
          <p:spPr>
            <a:xfrm>
              <a:off x="20116800" y="4043377"/>
              <a:ext cx="8879744" cy="14104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8" name="กล่องข้อความ 9">
            <a:extLst>
              <a:ext uri="{FF2B5EF4-FFF2-40B4-BE49-F238E27FC236}">
                <a16:creationId xmlns:a16="http://schemas.microsoft.com/office/drawing/2014/main" id="{351E0D5C-3FD9-9A58-ABF1-A3C681CDCAE0}"/>
              </a:ext>
            </a:extLst>
          </p:cNvPr>
          <p:cNvSpPr txBox="1"/>
          <p:nvPr/>
        </p:nvSpPr>
        <p:spPr>
          <a:xfrm>
            <a:off x="2006291" y="1767481"/>
            <a:ext cx="6056066" cy="18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4854"/>
            <a:r>
              <a:rPr lang="th-TH" sz="5392" dirty="0">
                <a:solidFill>
                  <a:srgbClr val="FF0000"/>
                </a:solidFill>
                <a:latin typeface="BLK BangLi-Ko-Sa-Na" panose="02000000000000000000" pitchFamily="2" charset="0"/>
                <a:cs typeface="BLK BangLi-Ko-Sa-Na" panose="02000000000000000000" pitchFamily="2" charset="0"/>
              </a:rPr>
              <a:t>เปิดรับสมัครนักศึกษาใหม่</a:t>
            </a:r>
          </a:p>
          <a:p>
            <a:pPr defTabSz="154854"/>
            <a:endParaRPr lang="th-TH" sz="867" dirty="0">
              <a:solidFill>
                <a:srgbClr val="FF0000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9" name="กล่องข้อความ 16">
            <a:extLst>
              <a:ext uri="{FF2B5EF4-FFF2-40B4-BE49-F238E27FC236}">
                <a16:creationId xmlns:a16="http://schemas.microsoft.com/office/drawing/2014/main" id="{3B327C32-2AAA-0AA0-EA09-D71F0401578F}"/>
              </a:ext>
            </a:extLst>
          </p:cNvPr>
          <p:cNvSpPr txBox="1"/>
          <p:nvPr/>
        </p:nvSpPr>
        <p:spPr>
          <a:xfrm>
            <a:off x="3953677" y="2579977"/>
            <a:ext cx="2002789" cy="89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4854"/>
            <a:r>
              <a:rPr lang="th-TH" sz="2601">
                <a:solidFill>
                  <a:srgbClr val="FD4C72"/>
                </a:solidFill>
                <a:latin typeface="BLK BangLi-Ko-Sa-Na" panose="02000000000000000000" pitchFamily="2" charset="0"/>
                <a:cs typeface="BLK BangLi-Ko-Sa-Na" panose="02000000000000000000" pitchFamily="2" charset="0"/>
              </a:rPr>
              <a:t>ประจำปีการศึกษา</a:t>
            </a:r>
            <a:endParaRPr lang="th-TH" sz="2601">
              <a:solidFill>
                <a:srgbClr val="FD4C72"/>
              </a:solidFill>
              <a:latin typeface="2547_Ddinya-05" panose="02000000000000000000" pitchFamily="2" charset="0"/>
              <a:cs typeface="2547_Ddinya-05" panose="02000000000000000000" pitchFamily="2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39DA53-0845-CEE8-8CCF-225493911A54}"/>
              </a:ext>
            </a:extLst>
          </p:cNvPr>
          <p:cNvSpPr/>
          <p:nvPr/>
        </p:nvSpPr>
        <p:spPr>
          <a:xfrm>
            <a:off x="7989918" y="1390870"/>
            <a:ext cx="822756" cy="674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4854"/>
            <a:endParaRPr lang="en-TH" sz="4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กล่องข้อความ 10">
            <a:extLst>
              <a:ext uri="{FF2B5EF4-FFF2-40B4-BE49-F238E27FC236}">
                <a16:creationId xmlns:a16="http://schemas.microsoft.com/office/drawing/2014/main" id="{9D5EC8CD-051A-AB8F-67E8-E0B17D0E2C17}"/>
              </a:ext>
            </a:extLst>
          </p:cNvPr>
          <p:cNvSpPr txBox="1"/>
          <p:nvPr/>
        </p:nvSpPr>
        <p:spPr>
          <a:xfrm>
            <a:off x="5098423" y="1316512"/>
            <a:ext cx="523795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4854"/>
            <a:r>
              <a:rPr lang="th-TH" sz="3116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DSN LardPhrao" panose="00000400000000000000" pitchFamily="2" charset="-34"/>
                <a:cs typeface="DSN LardPhrao" panose="00000400000000000000" pitchFamily="2" charset="-34"/>
              </a:rPr>
              <a:t>คณะพยาบาลศาสตร์ สถาบันพระบรมราชชนก</a:t>
            </a:r>
            <a:endParaRPr lang="th-TH" sz="542" dirty="0">
              <a:solidFill>
                <a:srgbClr val="002060"/>
              </a:solidFill>
              <a:latin typeface="DSN LardPhrao" panose="00000400000000000000" pitchFamily="2" charset="-34"/>
              <a:cs typeface="DSN LardPhrao" panose="00000400000000000000" pitchFamily="2" charset="-34"/>
            </a:endParaRPr>
          </a:p>
        </p:txBody>
      </p:sp>
      <p:sp>
        <p:nvSpPr>
          <p:cNvPr id="123" name="กล่องข้อความ 16">
            <a:extLst>
              <a:ext uri="{FF2B5EF4-FFF2-40B4-BE49-F238E27FC236}">
                <a16:creationId xmlns:a16="http://schemas.microsoft.com/office/drawing/2014/main" id="{86FB5FE2-9763-59F3-94DF-11BE0823FF68}"/>
              </a:ext>
            </a:extLst>
          </p:cNvPr>
          <p:cNvSpPr txBox="1"/>
          <p:nvPr/>
        </p:nvSpPr>
        <p:spPr>
          <a:xfrm>
            <a:off x="5935687" y="2249313"/>
            <a:ext cx="2455761" cy="128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4854"/>
            <a:r>
              <a:rPr lang="en-US" sz="7777" dirty="0">
                <a:solidFill>
                  <a:srgbClr val="FF000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2567</a:t>
            </a:r>
            <a:endParaRPr lang="th-TH" sz="7777" dirty="0">
              <a:solidFill>
                <a:srgbClr val="FF0000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124" name="กล่องข้อความ 16">
            <a:extLst>
              <a:ext uri="{FF2B5EF4-FFF2-40B4-BE49-F238E27FC236}">
                <a16:creationId xmlns:a16="http://schemas.microsoft.com/office/drawing/2014/main" id="{44D0F4FA-8B68-DB42-A80E-86ABAA4E37A3}"/>
              </a:ext>
            </a:extLst>
          </p:cNvPr>
          <p:cNvSpPr txBox="1"/>
          <p:nvPr/>
        </p:nvSpPr>
        <p:spPr>
          <a:xfrm>
            <a:off x="2862468" y="3395947"/>
            <a:ext cx="5073555" cy="66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4854"/>
            <a:r>
              <a:rPr lang="th-TH" sz="3739" dirty="0">
                <a:solidFill>
                  <a:srgbClr val="0070C0"/>
                </a:solidFill>
                <a:latin typeface="Kittithada Bold 75 F" panose="02020603050405020304" pitchFamily="18" charset="-34"/>
                <a:cs typeface="Kittithada Bold 75 F" panose="02020603050405020304" pitchFamily="18" charset="-34"/>
              </a:rPr>
              <a:t>“</a:t>
            </a:r>
            <a:r>
              <a:rPr lang="th-TH" sz="3739" b="1" dirty="0">
                <a:solidFill>
                  <a:srgbClr val="0070C0"/>
                </a:solidFill>
                <a:latin typeface="Kittithada Bold 75 F" panose="02020603050405020304" pitchFamily="18" charset="-34"/>
                <a:cs typeface="Kittithada Bold 75 F" panose="02020603050405020304" pitchFamily="18" charset="-34"/>
              </a:rPr>
              <a:t>หลักสูตรพยาบาล</a:t>
            </a:r>
            <a:r>
              <a:rPr lang="th-TH" sz="3739" b="1" dirty="0" err="1">
                <a:solidFill>
                  <a:srgbClr val="0070C0"/>
                </a:solidFill>
                <a:latin typeface="Kittithada Bold 75 F" panose="02020603050405020304" pitchFamily="18" charset="-34"/>
                <a:cs typeface="Kittithada Bold 75 F" panose="02020603050405020304" pitchFamily="18" charset="-34"/>
              </a:rPr>
              <a:t>ศา</a:t>
            </a:r>
            <a:r>
              <a:rPr lang="th-TH" sz="3739" b="1" dirty="0">
                <a:solidFill>
                  <a:srgbClr val="0070C0"/>
                </a:solidFill>
                <a:latin typeface="Kittithada Bold 75 F" panose="02020603050405020304" pitchFamily="18" charset="-34"/>
                <a:cs typeface="Kittithada Bold 75 F" panose="02020603050405020304" pitchFamily="18" charset="-34"/>
              </a:rPr>
              <a:t>สตรบัณฑิต”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F561435-33A6-FF02-B42B-F1000FC26FF4}"/>
              </a:ext>
            </a:extLst>
          </p:cNvPr>
          <p:cNvSpPr txBox="1"/>
          <p:nvPr/>
        </p:nvSpPr>
        <p:spPr>
          <a:xfrm>
            <a:off x="2081878" y="3803450"/>
            <a:ext cx="5486948" cy="283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54854">
              <a:lnSpc>
                <a:spcPct val="70000"/>
              </a:lnSpc>
            </a:pPr>
            <a:r>
              <a:rPr lang="th-TH" sz="2601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		</a:t>
            </a:r>
          </a:p>
          <a:p>
            <a:pPr algn="ctr" defTabSz="154854">
              <a:lnSpc>
                <a:spcPct val="70000"/>
              </a:lnSpc>
            </a:pPr>
            <a:r>
              <a:rPr lang="th-TH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                 รอบ     </a:t>
            </a:r>
            <a:r>
              <a:rPr lang="en-US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Admission	</a:t>
            </a:r>
            <a:endParaRPr lang="th-TH" sz="4000" b="1" dirty="0">
              <a:solidFill>
                <a:srgbClr val="002060"/>
              </a:solidFill>
              <a:latin typeface="Kittithada Thin 35 F" panose="02020603050405020304" pitchFamily="18" charset="-34"/>
              <a:cs typeface="Kittithada Thin 35 F" panose="02020603050405020304" pitchFamily="18" charset="-34"/>
            </a:endParaRPr>
          </a:p>
          <a:p>
            <a:pPr algn="ctr" defTabSz="154854">
              <a:lnSpc>
                <a:spcPct val="70000"/>
              </a:lnSpc>
            </a:pPr>
            <a:r>
              <a:rPr lang="th-TH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              </a:t>
            </a:r>
          </a:p>
          <a:p>
            <a:pPr algn="ctr" defTabSz="154854">
              <a:lnSpc>
                <a:spcPct val="70000"/>
              </a:lnSpc>
            </a:pPr>
            <a:r>
              <a:rPr lang="th-TH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                วันที่ </a:t>
            </a:r>
            <a:r>
              <a:rPr lang="en-US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6-12 </a:t>
            </a:r>
            <a:r>
              <a:rPr lang="th-TH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พ.ค. </a:t>
            </a:r>
            <a:r>
              <a:rPr lang="en-US" sz="4000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2567</a:t>
            </a:r>
          </a:p>
          <a:p>
            <a:pPr algn="ctr" defTabSz="154854">
              <a:lnSpc>
                <a:spcPct val="70000"/>
              </a:lnSpc>
            </a:pPr>
            <a:endParaRPr lang="en-US" sz="4000" b="1" dirty="0">
              <a:solidFill>
                <a:srgbClr val="002060"/>
              </a:solidFill>
              <a:latin typeface="Kittithada Thin 35 F" panose="02020603050405020304" pitchFamily="18" charset="-34"/>
              <a:cs typeface="Kittithada Thin 35 F" panose="02020603050405020304" pitchFamily="18" charset="-34"/>
            </a:endParaRPr>
          </a:p>
          <a:p>
            <a:pPr algn="ctr" defTabSz="154854">
              <a:lnSpc>
                <a:spcPct val="70000"/>
              </a:lnSpc>
            </a:pPr>
            <a:endParaRPr lang="en-US" sz="4000" b="1" dirty="0">
              <a:solidFill>
                <a:srgbClr val="002060"/>
              </a:solidFill>
              <a:latin typeface="Kittithada Thin 35 F" panose="02020603050405020304" pitchFamily="18" charset="-34"/>
              <a:cs typeface="Kittithada Thin 35 F" panose="02020603050405020304" pitchFamily="18" charset="-34"/>
            </a:endParaRPr>
          </a:p>
          <a:p>
            <a:pPr defTabSz="154854">
              <a:lnSpc>
                <a:spcPct val="70000"/>
              </a:lnSpc>
            </a:pPr>
            <a:r>
              <a:rPr lang="th-TH" sz="2601" b="1" dirty="0">
                <a:solidFill>
                  <a:srgbClr val="002060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		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57A9245-B67B-F122-56FD-48D2ABE847A0}"/>
              </a:ext>
            </a:extLst>
          </p:cNvPr>
          <p:cNvSpPr txBox="1"/>
          <p:nvPr/>
        </p:nvSpPr>
        <p:spPr>
          <a:xfrm>
            <a:off x="2081878" y="5758811"/>
            <a:ext cx="5536153" cy="8261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154854"/>
            <a:r>
              <a:rPr lang="th-TH" sz="2384" dirty="0">
                <a:solidFill>
                  <a:prstClr val="white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 รายละเอียดเพิ่มเติม</a:t>
            </a:r>
            <a:r>
              <a:rPr lang="en-US" sz="2384" dirty="0">
                <a:solidFill>
                  <a:prstClr val="white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 https//admission.pi.ac.th </a:t>
            </a:r>
            <a:r>
              <a:rPr lang="th-TH" sz="2384" dirty="0">
                <a:solidFill>
                  <a:prstClr val="white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และ </a:t>
            </a:r>
            <a:r>
              <a:rPr lang="en-US" sz="2384" dirty="0">
                <a:solidFill>
                  <a:prstClr val="white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www.bcnu.ac.th</a:t>
            </a:r>
            <a:r>
              <a:rPr lang="th-TH" sz="2384" dirty="0">
                <a:solidFill>
                  <a:prstClr val="white"/>
                </a:solidFill>
                <a:latin typeface="Kittithada Thin 35 F" panose="02020603050405020304" pitchFamily="18" charset="-34"/>
                <a:cs typeface="Kittithada Thin 35 F" panose="02020603050405020304" pitchFamily="18" charset="-34"/>
              </a:rPr>
              <a:t> </a:t>
            </a:r>
            <a:endParaRPr lang="en-US" sz="2384" dirty="0">
              <a:solidFill>
                <a:prstClr val="white"/>
              </a:solidFill>
              <a:latin typeface="Kittithada Thin 35 F" panose="02020603050405020304" pitchFamily="18" charset="-34"/>
              <a:cs typeface="Kittithada Thin 35 F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B045776-3975-C089-E598-DDFBBCA37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06" y="4063694"/>
            <a:ext cx="1170981" cy="11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0839"/>
      </p:ext>
    </p:extLst>
  </p:cSld>
  <p:clrMapOvr>
    <a:masterClrMapping/>
  </p:clrMapOvr>
</p:sld>
</file>

<file path=ppt/theme/theme1.xml><?xml version="1.0" encoding="utf-8"?>
<a:theme xmlns:a="http://schemas.openxmlformats.org/drawingml/2006/main" name="1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68</Words>
  <Application>Microsoft Office PowerPoint</Application>
  <PresentationFormat>แบบจอกว้าง</PresentationFormat>
  <Paragraphs>15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2" baseType="lpstr">
      <vt:lpstr>2547_Ddinya-05</vt:lpstr>
      <vt:lpstr>Arial</vt:lpstr>
      <vt:lpstr>Arial Black</vt:lpstr>
      <vt:lpstr>BLK BangLi-Ko-Sa-Na</vt:lpstr>
      <vt:lpstr>Brush Script MT</vt:lpstr>
      <vt:lpstr>Calibri</vt:lpstr>
      <vt:lpstr>Calibri Light</vt:lpstr>
      <vt:lpstr>DSN LardPhrao</vt:lpstr>
      <vt:lpstr>Kittithada Bold 75 F</vt:lpstr>
      <vt:lpstr>Kittithada Thin 35 F</vt:lpstr>
      <vt:lpstr>1_ธีมของ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เมตตา  ไชยเชษฐ์</dc:creator>
  <cp:lastModifiedBy>เมตตา  ไชยเชษฐ์</cp:lastModifiedBy>
  <cp:revision>2</cp:revision>
  <dcterms:created xsi:type="dcterms:W3CDTF">2024-04-11T04:34:25Z</dcterms:created>
  <dcterms:modified xsi:type="dcterms:W3CDTF">2024-04-11T06:30:47Z</dcterms:modified>
</cp:coreProperties>
</file>